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4"/>
  </p:notesMasterIdLst>
  <p:handoutMasterIdLst>
    <p:handoutMasterId r:id="rId25"/>
  </p:handoutMasterIdLst>
  <p:sldIdLst>
    <p:sldId id="411" r:id="rId2"/>
    <p:sldId id="515" r:id="rId3"/>
    <p:sldId id="516" r:id="rId4"/>
    <p:sldId id="517" r:id="rId5"/>
    <p:sldId id="518" r:id="rId6"/>
    <p:sldId id="528" r:id="rId7"/>
    <p:sldId id="529" r:id="rId8"/>
    <p:sldId id="530" r:id="rId9"/>
    <p:sldId id="531" r:id="rId10"/>
    <p:sldId id="532" r:id="rId11"/>
    <p:sldId id="533" r:id="rId12"/>
    <p:sldId id="534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4" r:id="rId2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FF"/>
    <a:srgbClr val="FF0000"/>
    <a:srgbClr val="FFCC00"/>
    <a:srgbClr val="99FFCC"/>
    <a:srgbClr val="66FF99"/>
    <a:srgbClr val="FF5050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746" autoAdjust="0"/>
  </p:normalViewPr>
  <p:slideViewPr>
    <p:cSldViewPr>
      <p:cViewPr>
        <p:scale>
          <a:sx n="118" d="100"/>
          <a:sy n="118" d="100"/>
        </p:scale>
        <p:origin x="-90" y="18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1114" y="-67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36526"/>
            <a:ext cx="709930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2608" tIns="51305" rIns="102608" bIns="51305" numCol="1" anchor="t" anchorCtr="0" compatLnSpc="1">
            <a:prstTxWarp prst="textNoShape">
              <a:avLst/>
            </a:prstTxWarp>
          </a:bodyPr>
          <a:lstStyle>
            <a:lvl1pPr algn="ctr" defTabSz="1026666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sz="1000" dirty="0"/>
          </a:p>
        </p:txBody>
      </p:sp>
      <p:pic>
        <p:nvPicPr>
          <p:cNvPr id="108547" name="Picture 7" descr="GVTB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065" y="161927"/>
            <a:ext cx="1368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8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" y="9712326"/>
            <a:ext cx="7099300" cy="527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02608" tIns="51305" rIns="102608" bIns="51305" numCol="1" anchor="b" anchorCtr="0" compatLnSpc="1">
            <a:prstTxWarp prst="textNoShape">
              <a:avLst/>
            </a:prstTxWarp>
          </a:bodyPr>
          <a:lstStyle>
            <a:lvl1pPr algn="r" defTabSz="1026666">
              <a:defRPr sz="1300">
                <a:latin typeface="Arial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de-DE"/>
              <a:t> </a:t>
            </a:r>
            <a:endParaRPr lang="de-DE" sz="1200"/>
          </a:p>
          <a:p>
            <a:pPr>
              <a:defRPr/>
            </a:pPr>
            <a:fld id="{D4D11CA9-53E7-40E8-A85F-4D253046A33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0228502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4" y="2"/>
            <a:ext cx="3074987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64" tIns="48231" rIns="96464" bIns="48231" numCol="1" anchor="t" anchorCtr="0" compatLnSpc="1">
            <a:prstTxWarp prst="textNoShape">
              <a:avLst/>
            </a:prstTxWarp>
          </a:bodyPr>
          <a:lstStyle>
            <a:lvl1pPr algn="r" defTabSz="964778"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9938"/>
            <a:ext cx="51149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1" y="4860926"/>
            <a:ext cx="5207000" cy="4605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64" tIns="48231" rIns="96464" bIns="482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Hier klicken, um Master-Textformat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64" tIns="48231" rIns="96464" bIns="48231" numCol="1" anchor="b" anchorCtr="0" compatLnSpc="1">
            <a:prstTxWarp prst="textNoShape">
              <a:avLst/>
            </a:prstTxWarp>
          </a:bodyPr>
          <a:lstStyle>
            <a:lvl1pPr defTabSz="964778" eaLnBrk="0" hangingPunct="0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4" y="9723438"/>
            <a:ext cx="3074987" cy="51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464" tIns="48231" rIns="96464" bIns="48231" numCol="1" anchor="b" anchorCtr="0" compatLnSpc="1">
            <a:prstTxWarp prst="textNoShape">
              <a:avLst/>
            </a:prstTxWarp>
          </a:bodyPr>
          <a:lstStyle>
            <a:lvl1pPr algn="r" defTabSz="964778" eaLnBrk="0" hangingPunct="0">
              <a:defRPr sz="1300"/>
            </a:lvl1pPr>
          </a:lstStyle>
          <a:p>
            <a:pPr>
              <a:defRPr/>
            </a:pPr>
            <a:fld id="{6F9B4EBE-37CC-4198-A48F-9AAAEA42B1D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6410573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50571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6"/>
          <p:cNvSpPr txBox="1">
            <a:spLocks noChangeArrowheads="1"/>
          </p:cNvSpPr>
          <p:nvPr/>
        </p:nvSpPr>
        <p:spPr bwMode="auto">
          <a:xfrm>
            <a:off x="593725" y="26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sz="2400" smtClean="0"/>
          </a:p>
        </p:txBody>
      </p:sp>
      <p:sp>
        <p:nvSpPr>
          <p:cNvPr id="1027" name="Text Box 7"/>
          <p:cNvSpPr txBox="1">
            <a:spLocks noChangeArrowheads="1"/>
          </p:cNvSpPr>
          <p:nvPr/>
        </p:nvSpPr>
        <p:spPr bwMode="auto">
          <a:xfrm>
            <a:off x="1279525" y="57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sz="2400" smtClean="0"/>
          </a:p>
        </p:txBody>
      </p:sp>
      <p:sp>
        <p:nvSpPr>
          <p:cNvPr id="1028" name="Text Box 8"/>
          <p:cNvSpPr txBox="1">
            <a:spLocks noChangeArrowheads="1"/>
          </p:cNvSpPr>
          <p:nvPr/>
        </p:nvSpPr>
        <p:spPr bwMode="auto">
          <a:xfrm>
            <a:off x="822325" y="41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sz="2400" smtClean="0"/>
          </a:p>
        </p:txBody>
      </p:sp>
      <p:sp>
        <p:nvSpPr>
          <p:cNvPr id="1029" name="Rectangle 10"/>
          <p:cNvSpPr>
            <a:spLocks noChangeArrowheads="1"/>
          </p:cNvSpPr>
          <p:nvPr/>
        </p:nvSpPr>
        <p:spPr bwMode="auto">
          <a:xfrm>
            <a:off x="323532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30" name="Line 32"/>
          <p:cNvSpPr>
            <a:spLocks noChangeShapeType="1"/>
          </p:cNvSpPr>
          <p:nvPr userDrawn="1"/>
        </p:nvSpPr>
        <p:spPr bwMode="auto">
          <a:xfrm>
            <a:off x="-12700" y="709613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pic>
        <p:nvPicPr>
          <p:cNvPr id="1031" name="Picture 42" descr="GŸteverband Beto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00" y="6373813"/>
            <a:ext cx="1073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44"/>
          <p:cNvSpPr txBox="1">
            <a:spLocks noChangeArrowheads="1"/>
          </p:cNvSpPr>
          <p:nvPr userDrawn="1"/>
        </p:nvSpPr>
        <p:spPr bwMode="auto">
          <a:xfrm>
            <a:off x="1369828" y="3663"/>
            <a:ext cx="6316172" cy="702756"/>
          </a:xfrm>
          <a:prstGeom prst="rect">
            <a:avLst/>
          </a:prstGeom>
          <a:solidFill>
            <a:srgbClr val="C0C0C0">
              <a:alpha val="50195"/>
            </a:srgbClr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de-DE" sz="1400" b="1" dirty="0" smtClean="0">
                <a:latin typeface="Arial" charset="0"/>
              </a:rPr>
              <a:t>Höchstzulässiges Gesamtgewicht</a:t>
            </a:r>
            <a:r>
              <a:rPr lang="de-DE" sz="1400" b="1" baseline="0" dirty="0" smtClean="0">
                <a:latin typeface="Arial" charset="0"/>
              </a:rPr>
              <a:t> bei Fahrmischern</a:t>
            </a:r>
            <a:endParaRPr lang="de-DE" sz="1400" b="1" dirty="0" smtClean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14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baseline="0" dirty="0" smtClean="0">
                <a:latin typeface="Arial" charset="0"/>
              </a:rPr>
              <a:t>Belgrad/Serbien, </a:t>
            </a:r>
            <a:r>
              <a:rPr lang="de-DE" sz="1200" b="1" baseline="0" dirty="0" smtClean="0">
                <a:latin typeface="Arial" charset="0"/>
              </a:rPr>
              <a:t>19.09.2017 </a:t>
            </a:r>
            <a:endParaRPr lang="de-AT" sz="200" b="1" dirty="0" smtClean="0">
              <a:latin typeface="Arial" charset="0"/>
            </a:endParaRPr>
          </a:p>
        </p:txBody>
      </p:sp>
      <p:pic>
        <p:nvPicPr>
          <p:cNvPr id="1033" name="Picture 7" descr="logo_mit_claim_rz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6264275"/>
            <a:ext cx="1223963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Line 32"/>
          <p:cNvSpPr>
            <a:spLocks noChangeShapeType="1"/>
          </p:cNvSpPr>
          <p:nvPr userDrawn="1"/>
        </p:nvSpPr>
        <p:spPr bwMode="auto">
          <a:xfrm>
            <a:off x="-12700" y="62230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pic>
        <p:nvPicPr>
          <p:cNvPr id="2" name="Picture 2" descr="C:\Daten\Bilder\Fahrmischer\IMG_6302_a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87"/>
            <a:ext cx="1369828" cy="7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Daten\Bilder\Wintertagungen\Wintertagung_2016\IMG_6737_a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4312" y="3663"/>
            <a:ext cx="1559688" cy="7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0000"/>
        <a:buFont typeface="Wingdings" pitchFamily="2" charset="2"/>
        <a:buChar char="þ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119" y="1268760"/>
            <a:ext cx="899797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algn="ctr">
              <a:defRPr/>
            </a:pPr>
            <a:r>
              <a:rPr lang="sr-Latn-RS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Maksimalno dozvoljena ukupna težina </a:t>
            </a:r>
          </a:p>
          <a:p>
            <a:pPr algn="ctr">
              <a:defRPr/>
            </a:pPr>
            <a:r>
              <a:rPr lang="sr-Latn-RS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kod mešalice za beton</a:t>
            </a:r>
            <a:endParaRPr lang="sr-Latn-RS" sz="40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sr-Latn-RS" sz="40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36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Christoph Ressler</a:t>
            </a:r>
          </a:p>
          <a:p>
            <a:pPr algn="ctr">
              <a:defRPr/>
            </a:pPr>
            <a:r>
              <a:rPr lang="sr-Latn-R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Udruženje prevoznika svežeg betona / GVTB</a:t>
            </a:r>
          </a:p>
          <a:p>
            <a:pPr algn="ctr">
              <a:defRPr/>
            </a:pPr>
            <a:r>
              <a:rPr lang="sr-Latn-RS" sz="28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Austrija</a:t>
            </a:r>
          </a:p>
          <a:p>
            <a:pPr algn="ctr">
              <a:defRPr/>
            </a:pPr>
            <a:endParaRPr lang="sr-Latn-RS" sz="2800" i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980729"/>
            <a:ext cx="8812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Pripremni radovi</a:t>
            </a:r>
            <a:endParaRPr lang="de-A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772816"/>
            <a:ext cx="8812088" cy="463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Argument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Kvarljiva roba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Problem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kod isporuke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saobraćaj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zastoji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…)</a:t>
            </a: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kontinuiteta isporuke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gradilišta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Nije moguć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ransport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 šinama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železnicom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Mogućnost smanjenja vožnji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/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saobraćaja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Mnoga vozila imaju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veću tehnički dozvoljenu ukupnu težinu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Izuzeci već postoje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drvna ind.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cisterne za prevoz goriva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xmlns="" val="360834086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980728"/>
            <a:ext cx="8812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Pripremni radovi</a:t>
            </a:r>
            <a:endParaRPr lang="de-A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948185"/>
            <a:ext cx="8812088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Ekspertiza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mogućim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efektima na gornje slojeve puteva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Beč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Prof. Ronald </a:t>
            </a:r>
            <a:r>
              <a:rPr lang="de-AT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Blab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Različita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sc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enari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36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39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41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 delovanje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endParaRPr lang="de-AT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ts val="400"/>
              </a:spcBef>
              <a:spcAft>
                <a:spcPts val="1200"/>
              </a:spcAft>
              <a:buFont typeface="Wingdings"/>
              <a:buChar char="à"/>
              <a:defRPr/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tehnički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vek trajanja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gornjeg sloja puteva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(36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t: -0,32%)</a:t>
            </a:r>
          </a:p>
          <a:p>
            <a:pPr marL="800100" lvl="1" indent="-342900">
              <a:spcBef>
                <a:spcPts val="400"/>
              </a:spcBef>
              <a:spcAft>
                <a:spcPts val="1200"/>
              </a:spcAft>
              <a:buFont typeface="Wingdings"/>
              <a:buChar char="à"/>
              <a:defRPr/>
            </a:pP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troškov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e Agencija za planiranje i izgradnju puteva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(36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t: +0,06%)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/>
              <a:buChar char="à"/>
              <a:defRPr/>
            </a:pP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broj vožnji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(36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t: -15,4%)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5867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980728"/>
            <a:ext cx="88120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Pripremni radovi</a:t>
            </a:r>
            <a:endParaRPr lang="de-A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772816"/>
            <a:ext cx="881208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Ekspertiza o</a:t>
            </a:r>
            <a:r>
              <a:rPr lang="de-A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0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analizi bezbednosti i rizika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de-AT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AT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TU </a:t>
            </a:r>
            <a:r>
              <a:rPr lang="sr-Latn-R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Beč</a:t>
            </a:r>
            <a:r>
              <a:rPr lang="de-AT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Prof. Ronald </a:t>
            </a:r>
            <a:r>
              <a:rPr lang="de-AT" sz="1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Blab</a:t>
            </a:r>
            <a:endParaRPr lang="de-AT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Symbol" panose="05050102010706020507" pitchFamily="18" charset="2"/>
              <a:buChar char="-"/>
              <a:defRPr/>
            </a:pPr>
            <a:r>
              <a:rPr lang="de-AT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</a:t>
            </a:r>
            <a:r>
              <a:rPr lang="sr-Latn-R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</a:t>
            </a:r>
            <a:r>
              <a:rPr lang="de-AT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enario: </a:t>
            </a:r>
            <a:r>
              <a:rPr lang="sr-Latn-R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</a:t>
            </a:r>
            <a:r>
              <a:rPr lang="de-AT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32</a:t>
            </a:r>
            <a:r>
              <a:rPr lang="sr-Latn-R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</a:t>
            </a:r>
            <a:r>
              <a:rPr lang="de-AT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 </a:t>
            </a:r>
            <a:r>
              <a:rPr lang="de-AT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36</a:t>
            </a:r>
            <a:r>
              <a:rPr lang="sr-Latn-R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</a:t>
            </a:r>
            <a:r>
              <a:rPr lang="sr-Latn-RS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 dejstva na</a:t>
            </a:r>
            <a:endParaRPr lang="de-AT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spcBef>
                <a:spcPts val="400"/>
              </a:spcBef>
              <a:spcAft>
                <a:spcPts val="400"/>
              </a:spcAft>
              <a:defRPr/>
            </a:pPr>
            <a:endParaRPr lang="de-AT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/>
              <a:buChar char="à"/>
              <a:defRPr/>
            </a:pPr>
            <a:r>
              <a:rPr lang="sr-Latn-R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zaustavni put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: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uz isti metod obračunavanja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zaustavnog puta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</a:t>
            </a:r>
          </a:p>
          <a:p>
            <a:pPr marL="800100" lvl="1" indent="-342900">
              <a:spcBef>
                <a:spcPts val="400"/>
              </a:spcBef>
              <a:spcAft>
                <a:spcPts val="0"/>
              </a:spcAft>
              <a:buFont typeface="Wingdings"/>
              <a:buChar char="à"/>
              <a:defRPr/>
            </a:pPr>
            <a:r>
              <a:rPr lang="sr-Latn-R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dinamičko pomeranje osovinskog opterećenja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:</a:t>
            </a:r>
            <a:r>
              <a:rPr lang="de-AT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bez nedozvoljenih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din.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P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omeranja osovinskog opterećenja</a:t>
            </a:r>
            <a:endParaRPr lang="de-A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/>
              <a:buChar char="à"/>
              <a:defRPr/>
            </a:pPr>
            <a:r>
              <a:rPr lang="sr-Latn-R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mogućnost prevrtanja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: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ne postoji povećana opasnost od prevrtanja</a:t>
            </a:r>
            <a:endParaRPr lang="de-A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Wingdings" panose="05000000000000000000" pitchFamily="2" charset="2"/>
            </a:endParaRPr>
          </a:p>
          <a:p>
            <a:pPr marL="800100" lvl="1" indent="-342900">
              <a:spcBef>
                <a:spcPts val="400"/>
              </a:spcBef>
              <a:spcAft>
                <a:spcPts val="400"/>
              </a:spcAft>
              <a:buFont typeface="Wingdings"/>
              <a:buChar char="à"/>
              <a:defRPr/>
            </a:pPr>
            <a:r>
              <a:rPr lang="sr-Latn-R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bezbednosne sisteme na putevima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: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sym typeface="Wingdings" panose="05000000000000000000" pitchFamily="2" charset="2"/>
              </a:rPr>
              <a:t>nema potrebe za izmenama i investicijama</a:t>
            </a:r>
            <a:endParaRPr lang="de-A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25968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980728"/>
            <a:ext cx="881208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Pripremni radovi</a:t>
            </a:r>
            <a:endParaRPr lang="de-A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772816"/>
            <a:ext cx="89916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AT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Politi</a:t>
            </a:r>
            <a:r>
              <a:rPr lang="sr-Latn-R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čka podrška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Strukovna udruženja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(WKO,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sindikat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WKO: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zahtev za povećanjem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35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od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2007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.g.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Sindikat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podrška kod sprovođenja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0850" indent="-450850">
              <a:lnSpc>
                <a:spcPct val="150000"/>
              </a:lnSpc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– 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Part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ije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portparol za saobraćaj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 marL="450850" indent="-450850">
              <a:lnSpc>
                <a:spcPct val="150000"/>
              </a:lnSpc>
              <a:defRPr/>
            </a:pP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lični razgovori sa portparolima za saobraćaj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/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Parlament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</a:t>
            </a: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0850" indent="-450850">
              <a:lnSpc>
                <a:spcPct val="150000"/>
              </a:lnSpc>
              <a:defRPr/>
            </a:pP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– 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Minist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arstva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od nivoa ministra do službenika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 marL="450850" indent="-450850">
              <a:lnSpc>
                <a:spcPct val="150000"/>
              </a:lnSpc>
              <a:defRPr/>
            </a:pP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Povezivanje ključnih pozicija sve do nivoa ministra</a:t>
            </a:r>
            <a:endParaRPr lang="de-AT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3810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980728"/>
            <a:ext cx="8812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Implementacija u zakonske okvire</a:t>
            </a:r>
            <a:endParaRPr lang="de-A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947604"/>
            <a:ext cx="8812088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Izmena Zakona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NA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CIONALNOM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nivou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mogućnosti za izmenu zakona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 Austriji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Novi Zakon</a:t>
            </a:r>
            <a:endParaRPr lang="de-AT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preko ministarstava</a:t>
            </a: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Inicijativni zahtev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0850" indent="-450850">
              <a:defRPr/>
            </a:pP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putem posebnog zahteva koji je podržan od strane barem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5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predstavnika u Parlamentu</a:t>
            </a:r>
            <a:endParaRPr lang="de-AT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4388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980728"/>
            <a:ext cx="8812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Implementacija u zakonske okvire</a:t>
            </a:r>
            <a:endParaRPr lang="de-A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947604"/>
            <a:ext cx="8812088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914400" lvl="1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Podnošenje inicijativnog zahteva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Saglasnost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Parlament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obradi zahteva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Obrada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od strane Odbora za saobraćaj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Podnošenje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Zahteva za izmenu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Nacionalnom savetu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Glasanje unutar Nacionalnog saveta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Glasanje unutar Gornjeg doma u Parlamentu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Potpisivanje od strane Predsednika države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 objavljivanje</a:t>
            </a:r>
            <a:endParaRPr lang="de-AT" sz="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871388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764704"/>
            <a:ext cx="8812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Implementacija u zakonske ok</a:t>
            </a: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154" y="1772816"/>
            <a:ext cx="6042350" cy="31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6154" y="4997526"/>
            <a:ext cx="6023300" cy="102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396552" y="1947604"/>
            <a:ext cx="8308032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Podnošenje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lvl="1">
              <a:defRPr/>
            </a:pP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inicijativnog zahteva</a:t>
            </a:r>
            <a:endParaRPr lang="de-A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(21.5.2015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 lvl="1">
              <a:lnSpc>
                <a:spcPct val="150000"/>
              </a:lnSpc>
              <a:defRPr/>
            </a:pP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lnSpc>
                <a:spcPct val="150000"/>
              </a:lnSpc>
              <a:defRPr/>
            </a:pP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Potpisivanje od strane</a:t>
            </a:r>
          </a:p>
          <a:p>
            <a:pPr lvl="1">
              <a:defRPr/>
            </a:pP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Predsednika države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 </a:t>
            </a:r>
          </a:p>
          <a:p>
            <a:pPr lvl="1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bjavljiva izmene Zakona</a:t>
            </a:r>
            <a:endParaRPr lang="de-A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(9.7.2015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  <a:endParaRPr lang="de-A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59435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962725"/>
            <a:ext cx="8812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Tehnička realizacija</a:t>
            </a:r>
            <a:endParaRPr lang="de-A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3717032"/>
            <a:ext cx="8812088" cy="233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Zakonski okvirni uslovi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nepromenjeno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ks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opterećen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je pojedinačnih osovina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- 9,5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 pogonskoj osovini</a:t>
            </a: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epromenjeno 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ks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sz="2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opterećenje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udvojenih osovina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19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ks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ukupna</a:t>
            </a:r>
            <a:r>
              <a:rPr lang="sr-Latn-R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težina</a:t>
            </a:r>
            <a:r>
              <a:rPr lang="de-A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N</a:t>
            </a:r>
            <a:r>
              <a:rPr lang="sr-Latn-R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OVA</a:t>
            </a:r>
            <a:r>
              <a:rPr lang="de-A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36</a:t>
            </a:r>
            <a:r>
              <a:rPr lang="sr-Latn-R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endParaRPr lang="de-AT" sz="16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9027529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512559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335931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764704"/>
            <a:ext cx="8812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Tehnička realizacija</a:t>
            </a:r>
            <a:endParaRPr lang="de-A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700808"/>
            <a:ext cx="8884096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66700" lvl="1">
              <a:defRPr/>
            </a:pP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Postojeći vozni park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marL="361950" lvl="1">
              <a:buFontTx/>
              <a:buChar char="-"/>
              <a:defRPr/>
            </a:pP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Promena registracije na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34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35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  <a:p>
            <a:pPr marL="361950" lvl="1">
              <a:buFontTx/>
              <a:buChar char="-"/>
              <a:defRPr/>
            </a:pP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Ograničeno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usled tehnički dozvoljenog osovinskog opterećenja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prednjih osovina</a:t>
            </a:r>
            <a:endParaRPr lang="de-AT" sz="2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</a:t>
            </a: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   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9,5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9,5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  +   7,5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+ 7,5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= 34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  <a:p>
            <a:pPr lvl="1">
              <a:defRPr/>
            </a:pPr>
            <a:r>
              <a:rPr lang="de-A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     9,5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9,5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  +   8,0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+ 8,0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= 35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  <a:p>
            <a:pPr lvl="1">
              <a:defRPr/>
            </a:pP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	Problem </a:t>
            </a:r>
            <a:r>
              <a:rPr lang="sr-Latn-R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raspodela osovinskog opterećenja</a:t>
            </a:r>
            <a:r>
              <a:rPr lang="de-AT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</a:t>
            </a:r>
            <a:endParaRPr lang="de-AT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075" name="Picture 3" descr="C:\Daten\Bilder\Fahrmischer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637047" cy="20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63029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764704"/>
            <a:ext cx="8812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Tehnička realizacija</a:t>
            </a:r>
            <a:endParaRPr lang="de-A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700808"/>
            <a:ext cx="8884096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66700" lvl="1"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Nova registracija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marL="361950" lvl="1">
              <a:buFontTx/>
              <a:buChar char="-"/>
              <a:defRPr/>
            </a:pP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T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ipizacija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36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  <a:p>
            <a:pPr marL="361950" lvl="1">
              <a:buFontTx/>
              <a:buChar char="-"/>
              <a:defRPr/>
            </a:pP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Potrebna je izmena konfiguracije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</a:t>
            </a:r>
          </a:p>
          <a:p>
            <a:pPr marL="361950" lvl="1">
              <a:buFontTx/>
              <a:buChar char="-"/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1950" lvl="1">
              <a:buFontTx/>
              <a:buChar char="-"/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</a:t>
            </a: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    9,5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+ 9,5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    +     8,5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+ 8,5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= 36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098" name="Picture 2" descr="C:\Daten\Bilder\Fahrmischer\IMG_6302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53790"/>
            <a:ext cx="5334386" cy="25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91277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AT" sz="1800" b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1800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2075" y="982469"/>
            <a:ext cx="6922088" cy="646331"/>
          </a:xfrm>
          <a:prstGeom prst="rect">
            <a:avLst/>
          </a:prstGeom>
          <a:noFill/>
          <a:ln w="3175"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Udruženje prevoznika svežeg betona</a:t>
            </a:r>
            <a:r>
              <a:rPr lang="de-AT" sz="3600" dirty="0" smtClean="0">
                <a:latin typeface="Arial" charset="0"/>
              </a:rPr>
              <a:t> - GVTB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7" y="1773971"/>
            <a:ext cx="8208912" cy="355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Udruženje je osnovano</a:t>
            </a:r>
            <a:r>
              <a:rPr lang="de-AT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1979</a:t>
            </a: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endParaRPr lang="de-AT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Članovi isključivo</a:t>
            </a:r>
            <a:r>
              <a:rPr lang="de-AT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proizvođači</a:t>
            </a:r>
            <a:r>
              <a:rPr lang="de-AT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svežeg betona</a:t>
            </a:r>
            <a:endParaRPr lang="de-AT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Članstvo je dobrovoljno</a:t>
            </a:r>
            <a:endParaRPr lang="de-AT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Članarina se obračunava</a:t>
            </a:r>
            <a:r>
              <a:rPr lang="de-AT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prema broju fabrika</a:t>
            </a:r>
            <a:r>
              <a:rPr lang="de-AT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 količine vozila</a:t>
            </a:r>
            <a:endParaRPr lang="de-AT" sz="28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541422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764704"/>
            <a:ext cx="8812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Tehnička realizacija</a:t>
            </a:r>
            <a:endParaRPr lang="de-A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700808"/>
            <a:ext cx="8884096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1950" lvl="1">
              <a:buFontTx/>
              <a:buChar char="-"/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1950" lvl="1">
              <a:buFontTx/>
              <a:buChar char="-"/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</a:t>
            </a: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098" name="Picture 2" descr="C:\Daten\Bilder\Fahrmischer\IMG_6302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0719"/>
            <a:ext cx="4730791" cy="22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Daten\Bilder\Fahrmischer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13384"/>
            <a:ext cx="4637047" cy="20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76056" y="1700808"/>
            <a:ext cx="396044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66700" lvl="1">
              <a:defRPr/>
            </a:pP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66700" lvl="1"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Stara konfiguracija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32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  <a:p>
            <a:pPr marL="266700" lvl="1">
              <a:defRPr/>
            </a:pP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66700" lvl="1">
              <a:defRPr/>
            </a:pP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66700" lvl="1">
              <a:defRPr/>
            </a:pP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66700" lvl="1"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Nova konfiguracija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– 36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t:</a:t>
            </a:r>
          </a:p>
          <a:p>
            <a:pPr marL="266700" lvl="1">
              <a:defRPr/>
            </a:pP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66700" lvl="1"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Bubanj više u napred </a:t>
            </a:r>
          </a:p>
          <a:p>
            <a:pPr marL="266700" lvl="1"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Prednje osovine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barem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8,5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  <a:p>
            <a:pPr marL="266700" lvl="1"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Nepromenjeno rastojanje između točkova</a:t>
            </a: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cxnSp>
        <p:nvCxnSpPr>
          <p:cNvPr id="7" name="Gerade Verbindung 6"/>
          <p:cNvCxnSpPr/>
          <p:nvPr/>
        </p:nvCxnSpPr>
        <p:spPr bwMode="auto">
          <a:xfrm flipV="1">
            <a:off x="3491880" y="1916831"/>
            <a:ext cx="0" cy="1846079"/>
          </a:xfrm>
          <a:prstGeom prst="line">
            <a:avLst/>
          </a:prstGeom>
          <a:ln>
            <a:solidFill>
              <a:srgbClr val="FF0000"/>
            </a:solidFill>
            <a:prstDash val="lgDashDot"/>
            <a:headEnd type="none" w="sm" len="sm"/>
            <a:tailEnd type="none" w="sm" len="sm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 bwMode="auto">
          <a:xfrm flipV="1">
            <a:off x="3347864" y="4005064"/>
            <a:ext cx="0" cy="2088233"/>
          </a:xfrm>
          <a:prstGeom prst="line">
            <a:avLst/>
          </a:prstGeom>
          <a:ln>
            <a:solidFill>
              <a:srgbClr val="FF0000"/>
            </a:solidFill>
            <a:prstDash val="lgDashDot"/>
            <a:headEnd type="none" w="sm" len="sm"/>
            <a:tailEnd type="none" w="sm" len="sm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 bwMode="auto">
          <a:xfrm flipV="1">
            <a:off x="1475656" y="1844824"/>
            <a:ext cx="0" cy="1944217"/>
          </a:xfrm>
          <a:prstGeom prst="line">
            <a:avLst/>
          </a:prstGeom>
          <a:ln>
            <a:solidFill>
              <a:srgbClr val="FF0000"/>
            </a:solidFill>
            <a:prstDash val="lgDashDot"/>
            <a:headEnd type="none" w="sm" len="sm"/>
            <a:tailEnd type="none" w="sm" len="sm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 bwMode="auto">
          <a:xfrm flipV="1">
            <a:off x="1115616" y="3900719"/>
            <a:ext cx="0" cy="2192578"/>
          </a:xfrm>
          <a:prstGeom prst="line">
            <a:avLst/>
          </a:prstGeom>
          <a:ln>
            <a:solidFill>
              <a:srgbClr val="FF0000"/>
            </a:solidFill>
            <a:prstDash val="lgDashDot"/>
            <a:headEnd type="none" w="sm" len="sm"/>
            <a:tailEnd type="none" w="sm" len="sm"/>
          </a:ln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933556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764704"/>
            <a:ext cx="8812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Tehnička realizacija</a:t>
            </a:r>
            <a:endParaRPr lang="de-AT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700808"/>
            <a:ext cx="8884096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1950" lvl="1">
              <a:buFontTx/>
              <a:buChar char="-"/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1950" lvl="1">
              <a:buFontTx/>
              <a:buChar char="-"/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</a:t>
            </a: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4098" name="Picture 2" descr="C:\Daten\Bilder\Fahrmischer\IMG_6302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9561" y="1844824"/>
            <a:ext cx="4730791" cy="226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3717032"/>
            <a:ext cx="8269957" cy="243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66700" lvl="1">
              <a:defRPr/>
            </a:pPr>
            <a:r>
              <a:rPr lang="sr-Latn-R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Efekti </a:t>
            </a:r>
            <a:r>
              <a:rPr lang="de-A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36</a:t>
            </a:r>
            <a:r>
              <a:rPr lang="sr-Latn-R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t:</a:t>
            </a:r>
          </a:p>
          <a:p>
            <a:pPr marL="609600" lvl="1" indent="-342900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Brojne nove registracije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(6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evra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 –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manja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emisija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marL="609600" lvl="1" indent="-342900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Prosečna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utovarenost oko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+1,3m³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+1,5m³</a:t>
            </a:r>
          </a:p>
          <a:p>
            <a:pPr marL="609600" lvl="1" indent="-342900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Manji broj vožnji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oko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-10%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-15%</a:t>
            </a:r>
          </a:p>
          <a:p>
            <a:pPr marL="609600" lvl="1" indent="-342900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Manje saobraćaja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manje buke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,…</a:t>
            </a:r>
          </a:p>
          <a:p>
            <a:pPr marL="609600" lvl="1" indent="-342900"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Bolja sigurnost kod snabdevanja gradilišta</a:t>
            </a: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3591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764704"/>
            <a:ext cx="8812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AT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Uspeh isklju</a:t>
            </a: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č</a:t>
            </a:r>
            <a:r>
              <a:rPr lang="de-AT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iv</a:t>
            </a: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preko strukovnih udruženja </a:t>
            </a:r>
            <a:r>
              <a:rPr lang="de-AT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700808"/>
            <a:ext cx="8884096" cy="338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61950" lvl="1">
              <a:buFontTx/>
              <a:buChar char="-"/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61950" lvl="1">
              <a:buFontTx/>
              <a:buChar char="-"/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defRPr/>
            </a:pPr>
            <a:r>
              <a:rPr lang="de-AT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</a:t>
            </a:r>
          </a:p>
          <a:p>
            <a:pPr lvl="1">
              <a:defRPr/>
            </a:pPr>
            <a:r>
              <a:rPr lang="de-AT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1628800"/>
            <a:ext cx="8712968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66700" lvl="1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Ključne tačke za</a:t>
            </a:r>
            <a:r>
              <a:rPr lang="de-AT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uspeh</a:t>
            </a:r>
            <a:r>
              <a:rPr lang="de-AT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Interes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pratiti preko strukovnih udruženja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Visoka prisutnost jedne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branše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Dobra umreženost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članova udruženja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Aktiv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podrška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od strane funkcionera i članova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Kontinuit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upornost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izdržljivost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609600" lvl="1" indent="-342900">
              <a:buFont typeface="Arial" panose="020B0604020202020204" pitchFamily="34" charset="0"/>
              <a:buChar char="•"/>
              <a:defRPr/>
            </a:pP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66700" lvl="1">
              <a:defRPr/>
            </a:pP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66700" lvl="1"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	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Sve najbolje za</a:t>
            </a: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66700" lvl="1">
              <a:defRPr/>
            </a:pPr>
            <a:endParaRPr lang="de-AT" sz="22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26" name="Picture 2" descr="C:\Daten\Bilder\logos\BIS_SerbischerTB_Verba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9168" y="5157192"/>
            <a:ext cx="1905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579560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020002" y="1484784"/>
            <a:ext cx="4664566" cy="1754326"/>
          </a:xfrm>
          <a:prstGeom prst="rect">
            <a:avLst/>
          </a:prstGeom>
          <a:noFill/>
          <a:ln w="3175"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3600" dirty="0" smtClean="0">
                <a:latin typeface="Arial" charset="0"/>
              </a:rPr>
              <a:t>Organi</a:t>
            </a:r>
            <a:r>
              <a:rPr lang="sr-Latn-RS" sz="3600" dirty="0" smtClean="0">
                <a:latin typeface="Arial" charset="0"/>
              </a:rPr>
              <a:t>zaciona struktura</a:t>
            </a:r>
            <a:endParaRPr lang="de-AT" sz="3600" dirty="0" smtClean="0">
              <a:latin typeface="Arial" charset="0"/>
            </a:endParaRPr>
          </a:p>
          <a:p>
            <a:pPr algn="ctr">
              <a:defRPr/>
            </a:pPr>
            <a:r>
              <a:rPr lang="de-AT" sz="3600" dirty="0" smtClean="0">
                <a:latin typeface="Arial" charset="0"/>
              </a:rPr>
              <a:t>GVTB</a:t>
            </a:r>
            <a:endParaRPr lang="en-GB" sz="3600" dirty="0"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10490"/>
            <a:ext cx="5365511" cy="168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90" y="2472044"/>
            <a:ext cx="5383782" cy="369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4118" y="3257108"/>
            <a:ext cx="223430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765663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795296" y="836712"/>
            <a:ext cx="3475631" cy="646331"/>
          </a:xfrm>
          <a:prstGeom prst="rect">
            <a:avLst/>
          </a:prstGeom>
          <a:noFill/>
          <a:ln w="3175"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3600" dirty="0" smtClean="0">
                <a:latin typeface="Arial" charset="0"/>
              </a:rPr>
              <a:t>Članovi</a:t>
            </a:r>
            <a:r>
              <a:rPr lang="de-AT" sz="3600" dirty="0" smtClean="0">
                <a:latin typeface="Arial" charset="0"/>
              </a:rPr>
              <a:t> </a:t>
            </a:r>
            <a:r>
              <a:rPr lang="de-AT" sz="3600" dirty="0">
                <a:latin typeface="Arial" charset="0"/>
              </a:rPr>
              <a:t>- GVTB</a:t>
            </a:r>
            <a:endParaRPr lang="en-GB" sz="3600" dirty="0">
              <a:latin typeface="Arial" charset="0"/>
            </a:endParaRPr>
          </a:p>
        </p:txBody>
      </p:sp>
      <p:pic>
        <p:nvPicPr>
          <p:cNvPr id="6" name="Grafik 5"/>
          <p:cNvPicPr/>
          <p:nvPr/>
        </p:nvPicPr>
        <p:blipFill rotWithShape="1">
          <a:blip r:embed="rId4" cstate="print"/>
          <a:srcRect l="15985" t="31410" r="32812" b="20299"/>
          <a:stretch/>
        </p:blipFill>
        <p:spPr bwMode="auto">
          <a:xfrm>
            <a:off x="179512" y="1988840"/>
            <a:ext cx="5832648" cy="338437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012160" y="1823913"/>
            <a:ext cx="313184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~ 110   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preduzeća</a:t>
            </a:r>
            <a:endParaRPr lang="en-GB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~ 230   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fabrika</a:t>
            </a:r>
            <a:endParaRPr lang="en-GB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~ 2100 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zaposlenih lica</a:t>
            </a:r>
            <a:endParaRPr lang="en-GB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~ 1700 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mešalica</a:t>
            </a:r>
            <a:r>
              <a:rPr lang="en-GB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+</a:t>
            </a:r>
          </a:p>
          <a:p>
            <a:pPr>
              <a:lnSpc>
                <a:spcPct val="150000"/>
              </a:lnSpc>
              <a:defRPr/>
            </a:pPr>
            <a:r>
              <a:rPr lang="en-GB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sr-Latn-RS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pumpi za beton</a:t>
            </a:r>
            <a:endParaRPr lang="en-GB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~ 10 </a:t>
            </a:r>
            <a:r>
              <a:rPr lang="sr-Latn-RS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mil.</a:t>
            </a:r>
            <a:r>
              <a:rPr lang="en-GB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m³ </a:t>
            </a:r>
            <a:r>
              <a:rPr lang="sr-Latn-RS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svežeg betona</a:t>
            </a:r>
            <a:r>
              <a:rPr lang="en-GB" sz="2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___</a:t>
            </a:r>
          </a:p>
          <a:p>
            <a:pPr>
              <a:lnSpc>
                <a:spcPct val="150000"/>
              </a:lnSpc>
              <a:defRPr/>
            </a:pPr>
            <a:r>
              <a:rPr lang="en-GB" sz="2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~ 90% </a:t>
            </a:r>
            <a:r>
              <a:rPr lang="sr-Latn-RS" sz="22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tržišta</a:t>
            </a:r>
            <a:endParaRPr lang="de-DE" sz="22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0902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461597" y="836712"/>
            <a:ext cx="6143028" cy="646331"/>
          </a:xfrm>
          <a:prstGeom prst="rect">
            <a:avLst/>
          </a:prstGeom>
          <a:noFill/>
          <a:ln w="3175"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r-Latn-RS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3600" smtClean="0">
                <a:latin typeface="Arial" charset="0"/>
              </a:rPr>
              <a:t>Aktivnosti Udruženja - GVTB</a:t>
            </a:r>
            <a:endParaRPr lang="sr-Latn-RS" sz="3600">
              <a:latin typeface="Arial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755576" y="1700808"/>
            <a:ext cx="79208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Edukacija i stručno usavršavanje</a:t>
            </a:r>
            <a:endParaRPr lang="de-AT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Standardizacija</a:t>
            </a:r>
            <a:endParaRPr lang="de-AT" sz="30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AT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Marketing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Podrška</a:t>
            </a:r>
            <a:r>
              <a:rPr lang="de-AT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saobraćaj</a:t>
            </a:r>
            <a:r>
              <a:rPr lang="de-AT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radno vreme</a:t>
            </a:r>
            <a:r>
              <a:rPr lang="de-AT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,…)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sr-Latn-RS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Briga o članovima</a:t>
            </a:r>
            <a:r>
              <a:rPr lang="de-AT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(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sastanci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debate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konferencije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,…)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de-AT" sz="3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ERMCO–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Evropsko Udruženje proizvođača svežeg betona</a:t>
            </a: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1" name="Picture 1054" descr="RZ_Betonakademie_g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628800"/>
            <a:ext cx="1490818" cy="7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Daten\Bilder\logos\logo_austrian_standard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1512168" cy="3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2057" name="Picture 9" descr="C:\Daten\Bilder\logos\ce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809621" cy="65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Daten\Bilder\logos\BMOe\bmoe-logo_mit-claim_high-res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1063" y="3264922"/>
            <a:ext cx="1727001" cy="48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990908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56221" y="1054477"/>
            <a:ext cx="7553799" cy="646331"/>
          </a:xfrm>
          <a:prstGeom prst="rect">
            <a:avLst/>
          </a:prstGeom>
          <a:noFill/>
          <a:ln w="3175"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3600" dirty="0" smtClean="0">
                <a:latin typeface="Arial" charset="0"/>
              </a:rPr>
              <a:t>Ton</a:t>
            </a:r>
            <a:r>
              <a:rPr lang="sr-Latn-RS" sz="3600" dirty="0" smtClean="0">
                <a:latin typeface="Arial" charset="0"/>
              </a:rPr>
              <a:t>aža</a:t>
            </a:r>
            <a:r>
              <a:rPr lang="en-GB" sz="3600" dirty="0" smtClean="0">
                <a:latin typeface="Arial" charset="0"/>
              </a:rPr>
              <a:t> – </a:t>
            </a:r>
            <a:r>
              <a:rPr lang="sr-Latn-RS" sz="3600" dirty="0" smtClean="0">
                <a:latin typeface="Arial" charset="0"/>
              </a:rPr>
              <a:t>Dozvoljena ukupna težina</a:t>
            </a:r>
            <a:endParaRPr lang="en-GB" sz="3600" dirty="0"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3074" name="Picture 2" descr="C:\Daten\Vorträge_allgemein\Serbien_Tonnagen\Verwiegung_36Tonn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2994"/>
            <a:ext cx="3096344" cy="412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995936" y="2336681"/>
            <a:ext cx="5040560" cy="27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sr-Latn-R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Polazna situacija</a:t>
            </a:r>
            <a:r>
              <a:rPr lang="de-A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 Austriji</a:t>
            </a:r>
            <a:r>
              <a:rPr lang="de-A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>
              <a:lnSpc>
                <a:spcPct val="150000"/>
              </a:lnSpc>
              <a:defRPr/>
            </a:pPr>
            <a:endParaRPr lang="de-AT" sz="22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Mešalice sa 3 osovine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…26t (~8%)</a:t>
            </a:r>
          </a:p>
          <a:p>
            <a:pPr>
              <a:lnSpc>
                <a:spcPct val="150000"/>
              </a:lnSpc>
              <a:defRPr/>
            </a:pP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Mešalice sa 4 osovine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…32t (~89%)</a:t>
            </a:r>
          </a:p>
          <a:p>
            <a:pPr>
              <a:lnSpc>
                <a:spcPct val="150000"/>
              </a:lnSpc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Mešalice sa 5 osovina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…40t (~3%)</a:t>
            </a:r>
            <a:endParaRPr lang="de-AT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13259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982318" y="1054477"/>
            <a:ext cx="7101623" cy="584775"/>
          </a:xfrm>
          <a:prstGeom prst="rect">
            <a:avLst/>
          </a:prstGeom>
          <a:noFill/>
          <a:ln w="3175"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Problem</a:t>
            </a:r>
            <a:r>
              <a:rPr lang="sr-Latn-R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kod isporuke svežeg betona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200" y="2336681"/>
            <a:ext cx="836327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Kvarljiva roba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rok za ugradnju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90/105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minuta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Kratkoročne porudžbine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viškovi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Saobraćaj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/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zastoj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/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smetnje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Nemogućnost povratnih vožnji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Vozila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imaju veću tehnički dozvoljenu ukupnu težinu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mešalice za beton sa 4 osovine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37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ili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41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t)</a:t>
            </a:r>
            <a:endParaRPr lang="de-AT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09722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12983" y="1054477"/>
            <a:ext cx="840295" cy="584775"/>
          </a:xfrm>
          <a:prstGeom prst="rect">
            <a:avLst/>
          </a:prstGeom>
          <a:noFill/>
          <a:ln w="3175">
            <a:noFill/>
          </a:ln>
          <a:effectLst/>
          <a:ex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de-DE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Cilj</a:t>
            </a:r>
            <a:endParaRPr lang="en-GB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1916832"/>
            <a:ext cx="88120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dozvoljene ukupne težine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kod mešalica za beton sa 4 osovine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Dozvoljena ukupna težina u Austriji 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jula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2015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ešalice za beton sa 4 osovine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…32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endParaRPr lang="sr-Latn-R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Dozvoljena ukupna težina u Austriji 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od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jula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2015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ešalice za beton sa 4 osovine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…3</a:t>
            </a:r>
            <a:r>
              <a:rPr lang="sr-Latn-R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6 </a:t>
            </a:r>
            <a:r>
              <a:rPr lang="de-AT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  <a:endParaRPr lang="sr-Latn-R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sr-Latn-RS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150000"/>
              </a:lnSpc>
              <a:defRPr/>
            </a:pP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3331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4"/>
          <p:cNvSpPr txBox="1">
            <a:spLocks noChangeArrowheads="1"/>
          </p:cNvSpPr>
          <p:nvPr/>
        </p:nvSpPr>
        <p:spPr bwMode="auto">
          <a:xfrm>
            <a:off x="1258888" y="6234113"/>
            <a:ext cx="6548437" cy="646112"/>
          </a:xfrm>
          <a:prstGeom prst="rect">
            <a:avLst/>
          </a:prstGeom>
          <a:solidFill>
            <a:srgbClr val="C0C0C0">
              <a:alpha val="50000"/>
            </a:srgb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endParaRPr lang="de-DE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" name="AutoShape 6" descr="Bildergebnis für c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8" descr="Bildergebnis für cen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52400" y="980728"/>
            <a:ext cx="88120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r-Latn-R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Povećanje ukupne dozvoljene težine</a:t>
            </a:r>
            <a:endParaRPr lang="de-AT" sz="2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sr-Latn-R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Pripremni radovi</a:t>
            </a:r>
            <a:endParaRPr lang="de-AT" sz="28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52400" y="1916832"/>
            <a:ext cx="8812088" cy="4416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Argument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 saradnji sa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FVSK WKO*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Ekspertiza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 mogućim efektima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na putevima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(TU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Beč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Analiza bezbednosti i rizika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(TU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Beč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Politi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čka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podrška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 saradnji sa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FVSK 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lvl="1">
              <a:lnSpc>
                <a:spcPct val="150000"/>
              </a:lnSpc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–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Strukovna udruženja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(WKO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sindikat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Part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ije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portparol za saobraćaj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>
              <a:lnSpc>
                <a:spcPct val="150000"/>
              </a:lnSpc>
              <a:defRPr/>
            </a:pPr>
            <a:r>
              <a:rPr lang="de-AT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	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– Minist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arstva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od nivoa ministra do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sr-Latn-R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službenika</a:t>
            </a: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)</a:t>
            </a:r>
          </a:p>
          <a:p>
            <a:pPr>
              <a:spcBef>
                <a:spcPts val="600"/>
              </a:spcBef>
              <a:defRPr/>
            </a:pPr>
            <a:r>
              <a:rPr lang="de-AT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* </a:t>
            </a:r>
            <a:r>
              <a:rPr lang="sr-Latn-RS" sz="1600" dirty="0" smtClean="0">
                <a:latin typeface="Arial" charset="0"/>
              </a:rPr>
              <a:t>Stručno udruženje keramičke industrije i prerade kamena</a:t>
            </a:r>
            <a:r>
              <a:rPr lang="de-AT" sz="1600" dirty="0" smtClean="0">
                <a:latin typeface="Arial" charset="0"/>
              </a:rPr>
              <a:t> </a:t>
            </a:r>
            <a:r>
              <a:rPr lang="sr-Latn-RS" sz="1600" dirty="0" smtClean="0">
                <a:latin typeface="Arial" charset="0"/>
              </a:rPr>
              <a:t>pri Privrednoj komori Austrije</a:t>
            </a:r>
            <a:endParaRPr lang="de-AT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162236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VTB BETON">
  <a:themeElements>
    <a:clrScheme name="GVTB BET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VTB BET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VTB BET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VTB BET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VTB BET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VTB BET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VTB BET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VTB BET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VTB BET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VTB BETON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822</Words>
  <Application>Microsoft Office PowerPoint</Application>
  <PresentationFormat>On-screen Show (4:3)</PresentationFormat>
  <Paragraphs>220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GVTB BETON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Güteverband Transbortbeton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 MARKETING 2003</dc:title>
  <dc:creator>Sekretariat</dc:creator>
  <cp:lastModifiedBy>Aleksandra Nikolic</cp:lastModifiedBy>
  <cp:revision>630</cp:revision>
  <cp:lastPrinted>2016-04-25T09:56:56Z</cp:lastPrinted>
  <dcterms:created xsi:type="dcterms:W3CDTF">2004-02-19T13:20:10Z</dcterms:created>
  <dcterms:modified xsi:type="dcterms:W3CDTF">2017-09-18T14:14:52Z</dcterms:modified>
</cp:coreProperties>
</file>